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10">
  <p:sldMasterIdLst>
    <p:sldMasterId id="2147483648" r:id="rId1"/>
  </p:sldMasterIdLst>
  <p:notesMasterIdLst>
    <p:notesMasterId r:id="rId11"/>
  </p:notesMasterIdLst>
  <p:sldIdLst>
    <p:sldId id="327" r:id="rId2"/>
    <p:sldId id="355" r:id="rId3"/>
    <p:sldId id="359" r:id="rId4"/>
    <p:sldId id="357" r:id="rId5"/>
    <p:sldId id="348" r:id="rId6"/>
    <p:sldId id="330" r:id="rId7"/>
    <p:sldId id="339" r:id="rId8"/>
    <p:sldId id="352" r:id="rId9"/>
    <p:sldId id="335" r:id="rId10"/>
  </p:sldIdLst>
  <p:sldSz cx="12192000" cy="6858000"/>
  <p:notesSz cx="6799263" cy="99298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662D37E-F3B2-F110-D56A-0B63F434FC46}" name="Rob Cushworth" initials="RC" userId="S::Rob.Cushworth@chess-dynamics.com::ddef5ade-9a09-481f-a649-8de213dcc87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4F7F"/>
    <a:srgbClr val="7581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69" d="100"/>
          <a:sy n="69" d="100"/>
        </p:scale>
        <p:origin x="534" y="7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1342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5911B6-C83E-4FBA-94D7-F2222B997265}" type="datetimeFigureOut">
              <a:rPr lang="en-GB" smtClean="0"/>
              <a:t>09/10/2024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4713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927" y="4778722"/>
            <a:ext cx="543941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1342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7EA66F-AC92-4DA8-BB51-1DC3F1F1A1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68908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image" Target="../media/image9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F62594A-424B-4BCC-A2A7-67A66593E330}"/>
              </a:ext>
            </a:extLst>
          </p:cNvPr>
          <p:cNvCxnSpPr>
            <a:cxnSpLocks/>
          </p:cNvCxnSpPr>
          <p:nvPr userDrawn="1"/>
        </p:nvCxnSpPr>
        <p:spPr>
          <a:xfrm>
            <a:off x="1530204" y="622479"/>
            <a:ext cx="10661795" cy="0"/>
          </a:xfrm>
          <a:prstGeom prst="line">
            <a:avLst/>
          </a:prstGeom>
          <a:ln w="25400">
            <a:solidFill>
              <a:srgbClr val="014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3BFA1C2-37C4-40AF-9523-DDB74644776D}"/>
              </a:ext>
            </a:extLst>
          </p:cNvPr>
          <p:cNvCxnSpPr>
            <a:cxnSpLocks/>
          </p:cNvCxnSpPr>
          <p:nvPr userDrawn="1"/>
        </p:nvCxnSpPr>
        <p:spPr>
          <a:xfrm>
            <a:off x="0" y="6477275"/>
            <a:ext cx="12192000" cy="0"/>
          </a:xfrm>
          <a:prstGeom prst="line">
            <a:avLst/>
          </a:prstGeom>
          <a:ln w="19050">
            <a:solidFill>
              <a:srgbClr val="014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 descr="A picture containing dark, traffic, street&#10;&#10;Description automatically generated">
            <a:extLst>
              <a:ext uri="{FF2B5EF4-FFF2-40B4-BE49-F238E27FC236}">
                <a16:creationId xmlns:a16="http://schemas.microsoft.com/office/drawing/2014/main" id="{919C6342-1D96-4CA5-B04F-942E095EE2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5180" y="141047"/>
            <a:ext cx="652284" cy="368160"/>
          </a:xfrm>
          <a:prstGeom prst="rect">
            <a:avLst/>
          </a:prstGeom>
        </p:spPr>
      </p:pic>
      <p:pic>
        <p:nvPicPr>
          <p:cNvPr id="17" name="Picture 16" descr="A picture containing drawing&#10;&#10;Description automatically generated">
            <a:extLst>
              <a:ext uri="{FF2B5EF4-FFF2-40B4-BE49-F238E27FC236}">
                <a16:creationId xmlns:a16="http://schemas.microsoft.com/office/drawing/2014/main" id="{4B51FF8C-58B3-4E93-A1C1-0AA0F7D6E17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5678" y="162147"/>
            <a:ext cx="449644" cy="368157"/>
          </a:xfrm>
          <a:prstGeom prst="rect">
            <a:avLst/>
          </a:prstGeom>
        </p:spPr>
      </p:pic>
      <p:sp>
        <p:nvSpPr>
          <p:cNvPr id="22" name="Title 21">
            <a:extLst>
              <a:ext uri="{FF2B5EF4-FFF2-40B4-BE49-F238E27FC236}">
                <a16:creationId xmlns:a16="http://schemas.microsoft.com/office/drawing/2014/main" id="{58A61654-1EEE-4D10-AA02-DB7D938B08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9579" y="818311"/>
            <a:ext cx="10515600" cy="611021"/>
          </a:xfrm>
        </p:spPr>
        <p:txBody>
          <a:bodyPr>
            <a:normAutofit/>
          </a:bodyPr>
          <a:lstStyle>
            <a:lvl1pPr>
              <a:defRPr sz="2800" b="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23" name="Date Placeholder 22">
            <a:extLst>
              <a:ext uri="{FF2B5EF4-FFF2-40B4-BE49-F238E27FC236}">
                <a16:creationId xmlns:a16="http://schemas.microsoft.com/office/drawing/2014/main" id="{D56C4F76-BB1B-430B-B24C-77AA7915F40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486223"/>
            <a:ext cx="2743200" cy="365125"/>
          </a:xfrm>
        </p:spPr>
        <p:txBody>
          <a:bodyPr/>
          <a:lstStyle>
            <a:lvl1pPr algn="l">
              <a:defRPr sz="1400" b="0"/>
            </a:lvl1pPr>
          </a:lstStyle>
          <a:p>
            <a:r>
              <a:rPr lang="en-US"/>
              <a:t>© Copyright</a:t>
            </a:r>
            <a:endParaRPr lang="en-GB" dirty="0"/>
          </a:p>
        </p:txBody>
      </p:sp>
      <p:sp>
        <p:nvSpPr>
          <p:cNvPr id="24" name="Footer Placeholder 23">
            <a:extLst>
              <a:ext uri="{FF2B5EF4-FFF2-40B4-BE49-F238E27FC236}">
                <a16:creationId xmlns:a16="http://schemas.microsoft.com/office/drawing/2014/main" id="{D62175F7-4DC4-4E27-85E0-09FC3DE4A3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24216" y="6486223"/>
            <a:ext cx="2826327" cy="365125"/>
          </a:xfrm>
        </p:spPr>
        <p:txBody>
          <a:bodyPr/>
          <a:lstStyle>
            <a:lvl1pPr algn="ctr">
              <a:defRPr sz="1400" b="0"/>
            </a:lvl1pPr>
          </a:lstStyle>
          <a:p>
            <a:r>
              <a:rPr lang="en-GB" dirty="0"/>
              <a:t>Classification Confidential</a:t>
            </a:r>
          </a:p>
        </p:txBody>
      </p:sp>
      <p:sp>
        <p:nvSpPr>
          <p:cNvPr id="25" name="Slide Number Placeholder 24">
            <a:extLst>
              <a:ext uri="{FF2B5EF4-FFF2-40B4-BE49-F238E27FC236}">
                <a16:creationId xmlns:a16="http://schemas.microsoft.com/office/drawing/2014/main" id="{5D3BC01D-6B00-43FE-9395-898A55C14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72122" y="6478618"/>
            <a:ext cx="1219878" cy="365125"/>
          </a:xfrm>
        </p:spPr>
        <p:txBody>
          <a:bodyPr/>
          <a:lstStyle>
            <a:lvl1pPr algn="r">
              <a:defRPr sz="1400" b="0"/>
            </a:lvl1pPr>
          </a:lstStyle>
          <a:p>
            <a:fld id="{DC835EB0-E4E2-4E11-A86D-A27C13F2E123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4" name="Picture 13" descr="A picture containing clock, dark, traffic, street&#10;&#10;Description automatically generated">
            <a:extLst>
              <a:ext uri="{FF2B5EF4-FFF2-40B4-BE49-F238E27FC236}">
                <a16:creationId xmlns:a16="http://schemas.microsoft.com/office/drawing/2014/main" id="{EE1EB40A-ADD9-4252-BDBE-CAD4105E4A5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8437" y="145987"/>
            <a:ext cx="787383" cy="368155"/>
          </a:xfrm>
          <a:prstGeom prst="rect">
            <a:avLst/>
          </a:prstGeom>
        </p:spPr>
      </p:pic>
      <p:pic>
        <p:nvPicPr>
          <p:cNvPr id="16" name="Picture 15" descr="A close up of a sign&#10;&#10;Description automatically generated">
            <a:extLst>
              <a:ext uri="{FF2B5EF4-FFF2-40B4-BE49-F238E27FC236}">
                <a16:creationId xmlns:a16="http://schemas.microsoft.com/office/drawing/2014/main" id="{F01818C3-B8A0-48CD-86D6-FE0930E7E0F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3614" y="128051"/>
            <a:ext cx="594965" cy="387806"/>
          </a:xfrm>
          <a:prstGeom prst="rect">
            <a:avLst/>
          </a:prstGeom>
        </p:spPr>
      </p:pic>
      <p:pic>
        <p:nvPicPr>
          <p:cNvPr id="8" name="Picture 7" descr="A picture containing drawing&#10;&#10;Description automatically generated">
            <a:extLst>
              <a:ext uri="{FF2B5EF4-FFF2-40B4-BE49-F238E27FC236}">
                <a16:creationId xmlns:a16="http://schemas.microsoft.com/office/drawing/2014/main" id="{EDCE2B40-3D38-44BD-B76D-E7AA8061C06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711"/>
            <a:ext cx="1679171" cy="974824"/>
          </a:xfrm>
          <a:prstGeom prst="rect">
            <a:avLst/>
          </a:prstGeom>
          <a:ln w="25400">
            <a:noFill/>
          </a:ln>
        </p:spPr>
      </p:pic>
    </p:spTree>
    <p:extLst>
      <p:ext uri="{BB962C8B-B14F-4D97-AF65-F5344CB8AC3E}">
        <p14:creationId xmlns:p14="http://schemas.microsoft.com/office/powerpoint/2010/main" val="25633630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A95FF5-2766-4DE5-83BE-1985059D9E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9579" y="2130946"/>
            <a:ext cx="10515600" cy="3959492"/>
          </a:xfrm>
        </p:spPr>
        <p:txBody>
          <a:bodyPr/>
          <a:lstStyle>
            <a:lvl1pPr>
              <a:defRPr sz="2000">
                <a:latin typeface="+mj-lt"/>
              </a:defRPr>
            </a:lvl1pPr>
            <a:lvl2pPr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F62594A-424B-4BCC-A2A7-67A66593E330}"/>
              </a:ext>
            </a:extLst>
          </p:cNvPr>
          <p:cNvCxnSpPr>
            <a:cxnSpLocks/>
          </p:cNvCxnSpPr>
          <p:nvPr userDrawn="1"/>
        </p:nvCxnSpPr>
        <p:spPr>
          <a:xfrm>
            <a:off x="1530204" y="622479"/>
            <a:ext cx="10661795" cy="0"/>
          </a:xfrm>
          <a:prstGeom prst="line">
            <a:avLst/>
          </a:prstGeom>
          <a:ln w="25400">
            <a:solidFill>
              <a:srgbClr val="014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3BFA1C2-37C4-40AF-9523-DDB74644776D}"/>
              </a:ext>
            </a:extLst>
          </p:cNvPr>
          <p:cNvCxnSpPr>
            <a:cxnSpLocks/>
          </p:cNvCxnSpPr>
          <p:nvPr userDrawn="1"/>
        </p:nvCxnSpPr>
        <p:spPr>
          <a:xfrm>
            <a:off x="0" y="6477275"/>
            <a:ext cx="12192000" cy="0"/>
          </a:xfrm>
          <a:prstGeom prst="line">
            <a:avLst/>
          </a:prstGeom>
          <a:ln w="19050">
            <a:solidFill>
              <a:srgbClr val="014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 descr="A picture containing dark, traffic, street&#10;&#10;Description automatically generated">
            <a:extLst>
              <a:ext uri="{FF2B5EF4-FFF2-40B4-BE49-F238E27FC236}">
                <a16:creationId xmlns:a16="http://schemas.microsoft.com/office/drawing/2014/main" id="{919C6342-1D96-4CA5-B04F-942E095EE2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5180" y="141047"/>
            <a:ext cx="652284" cy="368160"/>
          </a:xfrm>
          <a:prstGeom prst="rect">
            <a:avLst/>
          </a:prstGeom>
        </p:spPr>
      </p:pic>
      <p:pic>
        <p:nvPicPr>
          <p:cNvPr id="17" name="Picture 16" descr="A picture containing drawing&#10;&#10;Description automatically generated">
            <a:extLst>
              <a:ext uri="{FF2B5EF4-FFF2-40B4-BE49-F238E27FC236}">
                <a16:creationId xmlns:a16="http://schemas.microsoft.com/office/drawing/2014/main" id="{4B51FF8C-58B3-4E93-A1C1-0AA0F7D6E17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5678" y="162147"/>
            <a:ext cx="449644" cy="368157"/>
          </a:xfrm>
          <a:prstGeom prst="rect">
            <a:avLst/>
          </a:prstGeom>
        </p:spPr>
      </p:pic>
      <p:sp>
        <p:nvSpPr>
          <p:cNvPr id="22" name="Title 21">
            <a:extLst>
              <a:ext uri="{FF2B5EF4-FFF2-40B4-BE49-F238E27FC236}">
                <a16:creationId xmlns:a16="http://schemas.microsoft.com/office/drawing/2014/main" id="{58A61654-1EEE-4D10-AA02-DB7D938B08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9580" y="1083925"/>
            <a:ext cx="10515600" cy="966016"/>
          </a:xfrm>
        </p:spPr>
        <p:txBody>
          <a:bodyPr>
            <a:normAutofit/>
          </a:bodyPr>
          <a:lstStyle>
            <a:lvl1pPr>
              <a:defRPr sz="2400" b="0">
                <a:latin typeface="+mn-lt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23" name="Date Placeholder 22">
            <a:extLst>
              <a:ext uri="{FF2B5EF4-FFF2-40B4-BE49-F238E27FC236}">
                <a16:creationId xmlns:a16="http://schemas.microsoft.com/office/drawing/2014/main" id="{D56C4F76-BB1B-430B-B24C-77AA7915F40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486223"/>
            <a:ext cx="2743200" cy="365125"/>
          </a:xfrm>
        </p:spPr>
        <p:txBody>
          <a:bodyPr/>
          <a:lstStyle>
            <a:lvl1pPr algn="l">
              <a:defRPr sz="1400" b="0"/>
            </a:lvl1pPr>
          </a:lstStyle>
          <a:p>
            <a:r>
              <a:rPr lang="en-US"/>
              <a:t>© Copyright</a:t>
            </a:r>
            <a:endParaRPr lang="en-GB" dirty="0"/>
          </a:p>
        </p:txBody>
      </p:sp>
      <p:sp>
        <p:nvSpPr>
          <p:cNvPr id="24" name="Footer Placeholder 23">
            <a:extLst>
              <a:ext uri="{FF2B5EF4-FFF2-40B4-BE49-F238E27FC236}">
                <a16:creationId xmlns:a16="http://schemas.microsoft.com/office/drawing/2014/main" id="{D62175F7-4DC4-4E27-85E0-09FC3DE4A3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24216" y="6486223"/>
            <a:ext cx="2826327" cy="365125"/>
          </a:xfrm>
        </p:spPr>
        <p:txBody>
          <a:bodyPr/>
          <a:lstStyle>
            <a:lvl1pPr algn="ctr">
              <a:defRPr sz="1400" b="0"/>
            </a:lvl1pPr>
          </a:lstStyle>
          <a:p>
            <a:r>
              <a:rPr lang="en-GB" dirty="0"/>
              <a:t>Classification Confidential</a:t>
            </a:r>
          </a:p>
        </p:txBody>
      </p:sp>
      <p:sp>
        <p:nvSpPr>
          <p:cNvPr id="25" name="Slide Number Placeholder 24">
            <a:extLst>
              <a:ext uri="{FF2B5EF4-FFF2-40B4-BE49-F238E27FC236}">
                <a16:creationId xmlns:a16="http://schemas.microsoft.com/office/drawing/2014/main" id="{5D3BC01D-6B00-43FE-9395-898A55C14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72122" y="6478618"/>
            <a:ext cx="1219878" cy="365125"/>
          </a:xfrm>
        </p:spPr>
        <p:txBody>
          <a:bodyPr/>
          <a:lstStyle>
            <a:lvl1pPr algn="r">
              <a:defRPr sz="1400" b="0"/>
            </a:lvl1pPr>
          </a:lstStyle>
          <a:p>
            <a:fld id="{DC835EB0-E4E2-4E11-A86D-A27C13F2E123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4" name="Picture 13" descr="A picture containing clock, dark, traffic, street&#10;&#10;Description automatically generated">
            <a:extLst>
              <a:ext uri="{FF2B5EF4-FFF2-40B4-BE49-F238E27FC236}">
                <a16:creationId xmlns:a16="http://schemas.microsoft.com/office/drawing/2014/main" id="{EE1EB40A-ADD9-4252-BDBE-CAD4105E4A5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8437" y="145987"/>
            <a:ext cx="787383" cy="368155"/>
          </a:xfrm>
          <a:prstGeom prst="rect">
            <a:avLst/>
          </a:prstGeom>
        </p:spPr>
      </p:pic>
      <p:pic>
        <p:nvPicPr>
          <p:cNvPr id="16" name="Picture 15" descr="A close up of a sign&#10;&#10;Description automatically generated">
            <a:extLst>
              <a:ext uri="{FF2B5EF4-FFF2-40B4-BE49-F238E27FC236}">
                <a16:creationId xmlns:a16="http://schemas.microsoft.com/office/drawing/2014/main" id="{F01818C3-B8A0-48CD-86D6-FE0930E7E0F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3614" y="128051"/>
            <a:ext cx="594965" cy="387806"/>
          </a:xfrm>
          <a:prstGeom prst="rect">
            <a:avLst/>
          </a:prstGeom>
        </p:spPr>
      </p:pic>
      <p:pic>
        <p:nvPicPr>
          <p:cNvPr id="8" name="Picture 7" descr="A picture containing drawing&#10;&#10;Description automatically generated">
            <a:extLst>
              <a:ext uri="{FF2B5EF4-FFF2-40B4-BE49-F238E27FC236}">
                <a16:creationId xmlns:a16="http://schemas.microsoft.com/office/drawing/2014/main" id="{EDCE2B40-3D38-44BD-B76D-E7AA8061C06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711"/>
            <a:ext cx="1679171" cy="974824"/>
          </a:xfrm>
          <a:prstGeom prst="rect">
            <a:avLst/>
          </a:prstGeom>
          <a:ln w="25400">
            <a:noFill/>
          </a:ln>
        </p:spPr>
      </p:pic>
    </p:spTree>
    <p:extLst>
      <p:ext uri="{BB962C8B-B14F-4D97-AF65-F5344CB8AC3E}">
        <p14:creationId xmlns:p14="http://schemas.microsoft.com/office/powerpoint/2010/main" val="24481078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A95FF5-2766-4DE5-83BE-1985059D9E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9580" y="2294313"/>
            <a:ext cx="10515600" cy="3959492"/>
          </a:xfrm>
        </p:spPr>
        <p:txBody>
          <a:bodyPr/>
          <a:lstStyle>
            <a:lvl1pPr>
              <a:defRPr sz="2000">
                <a:latin typeface="+mj-lt"/>
              </a:defRPr>
            </a:lvl1pPr>
            <a:lvl2pPr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F62594A-424B-4BCC-A2A7-67A66593E330}"/>
              </a:ext>
            </a:extLst>
          </p:cNvPr>
          <p:cNvCxnSpPr>
            <a:cxnSpLocks/>
          </p:cNvCxnSpPr>
          <p:nvPr userDrawn="1"/>
        </p:nvCxnSpPr>
        <p:spPr>
          <a:xfrm>
            <a:off x="1530204" y="612954"/>
            <a:ext cx="10661795" cy="0"/>
          </a:xfrm>
          <a:prstGeom prst="line">
            <a:avLst/>
          </a:prstGeom>
          <a:ln w="25400">
            <a:solidFill>
              <a:srgbClr val="014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3BFA1C2-37C4-40AF-9523-DDB74644776D}"/>
              </a:ext>
            </a:extLst>
          </p:cNvPr>
          <p:cNvCxnSpPr>
            <a:cxnSpLocks/>
          </p:cNvCxnSpPr>
          <p:nvPr userDrawn="1"/>
        </p:nvCxnSpPr>
        <p:spPr>
          <a:xfrm>
            <a:off x="0" y="6477275"/>
            <a:ext cx="12192000" cy="0"/>
          </a:xfrm>
          <a:prstGeom prst="line">
            <a:avLst/>
          </a:prstGeom>
          <a:ln w="19050">
            <a:solidFill>
              <a:srgbClr val="014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 descr="A picture containing dark, traffic, street&#10;&#10;Description automatically generated">
            <a:extLst>
              <a:ext uri="{FF2B5EF4-FFF2-40B4-BE49-F238E27FC236}">
                <a16:creationId xmlns:a16="http://schemas.microsoft.com/office/drawing/2014/main" id="{919C6342-1D96-4CA5-B04F-942E095EE2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5180" y="141047"/>
            <a:ext cx="652284" cy="368160"/>
          </a:xfrm>
          <a:prstGeom prst="rect">
            <a:avLst/>
          </a:prstGeom>
        </p:spPr>
      </p:pic>
      <p:sp>
        <p:nvSpPr>
          <p:cNvPr id="22" name="Title 21">
            <a:extLst>
              <a:ext uri="{FF2B5EF4-FFF2-40B4-BE49-F238E27FC236}">
                <a16:creationId xmlns:a16="http://schemas.microsoft.com/office/drawing/2014/main" id="{58A61654-1EEE-4D10-AA02-DB7D938B08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9580" y="1083925"/>
            <a:ext cx="10515600" cy="966016"/>
          </a:xfrm>
        </p:spPr>
        <p:txBody>
          <a:bodyPr>
            <a:normAutofit/>
          </a:bodyPr>
          <a:lstStyle>
            <a:lvl1pPr>
              <a:defRPr sz="2400" b="0">
                <a:latin typeface="+mn-lt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23" name="Date Placeholder 22">
            <a:extLst>
              <a:ext uri="{FF2B5EF4-FFF2-40B4-BE49-F238E27FC236}">
                <a16:creationId xmlns:a16="http://schemas.microsoft.com/office/drawing/2014/main" id="{D56C4F76-BB1B-430B-B24C-77AA7915F40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485535"/>
            <a:ext cx="2743200" cy="365125"/>
          </a:xfrm>
        </p:spPr>
        <p:txBody>
          <a:bodyPr/>
          <a:lstStyle>
            <a:lvl1pPr algn="r">
              <a:defRPr sz="1400" b="0"/>
            </a:lvl1pPr>
          </a:lstStyle>
          <a:p>
            <a:pPr algn="l"/>
            <a:r>
              <a:rPr lang="en-US" dirty="0"/>
              <a:t>© Copyright</a:t>
            </a:r>
            <a:endParaRPr lang="en-GB" dirty="0"/>
          </a:p>
        </p:txBody>
      </p:sp>
      <p:sp>
        <p:nvSpPr>
          <p:cNvPr id="24" name="Footer Placeholder 23">
            <a:extLst>
              <a:ext uri="{FF2B5EF4-FFF2-40B4-BE49-F238E27FC236}">
                <a16:creationId xmlns:a16="http://schemas.microsoft.com/office/drawing/2014/main" id="{D62175F7-4DC4-4E27-85E0-09FC3DE4A3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24216" y="6477274"/>
            <a:ext cx="2826327" cy="365125"/>
          </a:xfrm>
        </p:spPr>
        <p:txBody>
          <a:bodyPr/>
          <a:lstStyle>
            <a:lvl1pPr algn="ctr">
              <a:defRPr sz="1400" b="0"/>
            </a:lvl1pPr>
          </a:lstStyle>
          <a:p>
            <a:r>
              <a:rPr lang="en-GB" dirty="0"/>
              <a:t>Classification Confidential</a:t>
            </a:r>
          </a:p>
        </p:txBody>
      </p:sp>
      <p:sp>
        <p:nvSpPr>
          <p:cNvPr id="25" name="Slide Number Placeholder 24">
            <a:extLst>
              <a:ext uri="{FF2B5EF4-FFF2-40B4-BE49-F238E27FC236}">
                <a16:creationId xmlns:a16="http://schemas.microsoft.com/office/drawing/2014/main" id="{5D3BC01D-6B00-43FE-9395-898A55C14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72122" y="6477275"/>
            <a:ext cx="1219878" cy="365125"/>
          </a:xfrm>
        </p:spPr>
        <p:txBody>
          <a:bodyPr/>
          <a:lstStyle>
            <a:lvl1pPr algn="r">
              <a:defRPr sz="1400" b="0"/>
            </a:lvl1pPr>
          </a:lstStyle>
          <a:p>
            <a:fld id="{DC835EB0-E4E2-4E11-A86D-A27C13F2E123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8" name="Picture 7" descr="A picture containing drawing&#10;&#10;Description automatically generated">
            <a:extLst>
              <a:ext uri="{FF2B5EF4-FFF2-40B4-BE49-F238E27FC236}">
                <a16:creationId xmlns:a16="http://schemas.microsoft.com/office/drawing/2014/main" id="{EDCE2B40-3D38-44BD-B76D-E7AA8061C06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711"/>
            <a:ext cx="1679171" cy="974824"/>
          </a:xfrm>
          <a:prstGeom prst="rect">
            <a:avLst/>
          </a:prstGeom>
          <a:ln w="25400">
            <a:noFill/>
          </a:ln>
        </p:spPr>
      </p:pic>
      <p:pic>
        <p:nvPicPr>
          <p:cNvPr id="4" name="Picture 3" descr="A picture containing dark, computer, lit, computer&#10;&#10;Description automatically generated">
            <a:extLst>
              <a:ext uri="{FF2B5EF4-FFF2-40B4-BE49-F238E27FC236}">
                <a16:creationId xmlns:a16="http://schemas.microsoft.com/office/drawing/2014/main" id="{198B06BB-EAE0-4102-BDC9-100CBB5FFBB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5678" y="142577"/>
            <a:ext cx="447779" cy="366630"/>
          </a:xfrm>
          <a:prstGeom prst="rect">
            <a:avLst/>
          </a:prstGeom>
          <a:ln>
            <a:noFill/>
          </a:ln>
        </p:spPr>
      </p:pic>
      <p:pic>
        <p:nvPicPr>
          <p:cNvPr id="6" name="Picture 5" descr="A picture containing computer, dark, computer, lit&#10;&#10;Description automatically generated">
            <a:extLst>
              <a:ext uri="{FF2B5EF4-FFF2-40B4-BE49-F238E27FC236}">
                <a16:creationId xmlns:a16="http://schemas.microsoft.com/office/drawing/2014/main" id="{DB40F0BB-DF59-4A32-B2D4-4FCDFA8FD38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0302" y="141113"/>
            <a:ext cx="799047" cy="373608"/>
          </a:xfrm>
          <a:prstGeom prst="rect">
            <a:avLst/>
          </a:prstGeom>
          <a:ln>
            <a:noFill/>
          </a:ln>
        </p:spPr>
      </p:pic>
      <p:pic>
        <p:nvPicPr>
          <p:cNvPr id="9" name="Picture 8" descr="A sign lit up at night&#10;&#10;Description automatically generated">
            <a:extLst>
              <a:ext uri="{FF2B5EF4-FFF2-40B4-BE49-F238E27FC236}">
                <a16:creationId xmlns:a16="http://schemas.microsoft.com/office/drawing/2014/main" id="{F87E7C54-F4C1-4B16-A484-375CBE3B495B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0367" y="126907"/>
            <a:ext cx="608212" cy="39644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442910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A95FF5-2766-4DE5-83BE-1985059D9E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9580" y="2294313"/>
            <a:ext cx="10515600" cy="3959492"/>
          </a:xfrm>
        </p:spPr>
        <p:txBody>
          <a:bodyPr/>
          <a:lstStyle>
            <a:lvl1pPr>
              <a:defRPr sz="2000">
                <a:latin typeface="+mj-lt"/>
              </a:defRPr>
            </a:lvl1pPr>
            <a:lvl2pPr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F62594A-424B-4BCC-A2A7-67A66593E330}"/>
              </a:ext>
            </a:extLst>
          </p:cNvPr>
          <p:cNvCxnSpPr>
            <a:cxnSpLocks/>
          </p:cNvCxnSpPr>
          <p:nvPr userDrawn="1"/>
        </p:nvCxnSpPr>
        <p:spPr>
          <a:xfrm>
            <a:off x="1530204" y="612954"/>
            <a:ext cx="10661795" cy="0"/>
          </a:xfrm>
          <a:prstGeom prst="line">
            <a:avLst/>
          </a:prstGeom>
          <a:ln w="25400">
            <a:solidFill>
              <a:srgbClr val="014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3BFA1C2-37C4-40AF-9523-DDB74644776D}"/>
              </a:ext>
            </a:extLst>
          </p:cNvPr>
          <p:cNvCxnSpPr>
            <a:cxnSpLocks/>
          </p:cNvCxnSpPr>
          <p:nvPr userDrawn="1"/>
        </p:nvCxnSpPr>
        <p:spPr>
          <a:xfrm>
            <a:off x="0" y="6477275"/>
            <a:ext cx="12192000" cy="0"/>
          </a:xfrm>
          <a:prstGeom prst="line">
            <a:avLst/>
          </a:prstGeom>
          <a:ln w="19050">
            <a:solidFill>
              <a:srgbClr val="014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itle 21">
            <a:extLst>
              <a:ext uri="{FF2B5EF4-FFF2-40B4-BE49-F238E27FC236}">
                <a16:creationId xmlns:a16="http://schemas.microsoft.com/office/drawing/2014/main" id="{58A61654-1EEE-4D10-AA02-DB7D938B08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9580" y="1083925"/>
            <a:ext cx="10515600" cy="966016"/>
          </a:xfrm>
        </p:spPr>
        <p:txBody>
          <a:bodyPr>
            <a:normAutofit/>
          </a:bodyPr>
          <a:lstStyle>
            <a:lvl1pPr>
              <a:defRPr sz="2400" b="0">
                <a:latin typeface="+mn-lt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23" name="Date Placeholder 22">
            <a:extLst>
              <a:ext uri="{FF2B5EF4-FFF2-40B4-BE49-F238E27FC236}">
                <a16:creationId xmlns:a16="http://schemas.microsoft.com/office/drawing/2014/main" id="{D56C4F76-BB1B-430B-B24C-77AA7915F40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478544"/>
            <a:ext cx="2743200" cy="365125"/>
          </a:xfrm>
        </p:spPr>
        <p:txBody>
          <a:bodyPr/>
          <a:lstStyle>
            <a:lvl1pPr algn="l">
              <a:defRPr sz="1400" b="0"/>
            </a:lvl1pPr>
          </a:lstStyle>
          <a:p>
            <a:r>
              <a:rPr lang="en-US" dirty="0"/>
              <a:t>© Copyright</a:t>
            </a:r>
            <a:endParaRPr lang="en-GB" dirty="0"/>
          </a:p>
        </p:txBody>
      </p:sp>
      <p:sp>
        <p:nvSpPr>
          <p:cNvPr id="24" name="Footer Placeholder 23">
            <a:extLst>
              <a:ext uri="{FF2B5EF4-FFF2-40B4-BE49-F238E27FC236}">
                <a16:creationId xmlns:a16="http://schemas.microsoft.com/office/drawing/2014/main" id="{D62175F7-4DC4-4E27-85E0-09FC3DE4A3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24216" y="6477275"/>
            <a:ext cx="2826327" cy="365125"/>
          </a:xfrm>
        </p:spPr>
        <p:txBody>
          <a:bodyPr/>
          <a:lstStyle>
            <a:lvl1pPr algn="ctr">
              <a:defRPr sz="1400" b="0"/>
            </a:lvl1pPr>
          </a:lstStyle>
          <a:p>
            <a:r>
              <a:rPr lang="en-GB" dirty="0"/>
              <a:t>Classification Confidential</a:t>
            </a:r>
          </a:p>
        </p:txBody>
      </p:sp>
      <p:sp>
        <p:nvSpPr>
          <p:cNvPr id="25" name="Slide Number Placeholder 24">
            <a:extLst>
              <a:ext uri="{FF2B5EF4-FFF2-40B4-BE49-F238E27FC236}">
                <a16:creationId xmlns:a16="http://schemas.microsoft.com/office/drawing/2014/main" id="{5D3BC01D-6B00-43FE-9395-898A55C14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72122" y="6478545"/>
            <a:ext cx="1219878" cy="365125"/>
          </a:xfrm>
        </p:spPr>
        <p:txBody>
          <a:bodyPr/>
          <a:lstStyle>
            <a:lvl1pPr algn="r">
              <a:defRPr sz="1400" b="0"/>
            </a:lvl1pPr>
          </a:lstStyle>
          <a:p>
            <a:fld id="{DC835EB0-E4E2-4E11-A86D-A27C13F2E123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8" name="Picture 7" descr="A picture containing drawing&#10;&#10;Description automatically generated">
            <a:extLst>
              <a:ext uri="{FF2B5EF4-FFF2-40B4-BE49-F238E27FC236}">
                <a16:creationId xmlns:a16="http://schemas.microsoft.com/office/drawing/2014/main" id="{EDCE2B40-3D38-44BD-B76D-E7AA8061C0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711"/>
            <a:ext cx="1679171" cy="974824"/>
          </a:xfrm>
          <a:prstGeom prst="rect">
            <a:avLst/>
          </a:prstGeom>
          <a:ln w="25400">
            <a:noFill/>
          </a:ln>
        </p:spPr>
      </p:pic>
      <p:pic>
        <p:nvPicPr>
          <p:cNvPr id="6" name="Picture 5" descr="A picture containing computer, dark, computer, lit&#10;&#10;Description automatically generated">
            <a:extLst>
              <a:ext uri="{FF2B5EF4-FFF2-40B4-BE49-F238E27FC236}">
                <a16:creationId xmlns:a16="http://schemas.microsoft.com/office/drawing/2014/main" id="{DB40F0BB-DF59-4A32-B2D4-4FCDFA8FD38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0302" y="141113"/>
            <a:ext cx="799047" cy="373608"/>
          </a:xfrm>
          <a:prstGeom prst="rect">
            <a:avLst/>
          </a:prstGeom>
          <a:ln>
            <a:noFill/>
          </a:ln>
        </p:spPr>
      </p:pic>
      <p:pic>
        <p:nvPicPr>
          <p:cNvPr id="9" name="Picture 8" descr="A sign lit up at night&#10;&#10;Description automatically generated">
            <a:extLst>
              <a:ext uri="{FF2B5EF4-FFF2-40B4-BE49-F238E27FC236}">
                <a16:creationId xmlns:a16="http://schemas.microsoft.com/office/drawing/2014/main" id="{F87E7C54-F4C1-4B16-A484-375CBE3B495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0367" y="126907"/>
            <a:ext cx="608212" cy="396440"/>
          </a:xfrm>
          <a:prstGeom prst="rect">
            <a:avLst/>
          </a:prstGeom>
          <a:ln>
            <a:noFill/>
          </a:ln>
        </p:spPr>
      </p:pic>
      <p:pic>
        <p:nvPicPr>
          <p:cNvPr id="20" name="Picture 19" descr="A picture containing drawing&#10;&#10;Description automatically generated">
            <a:extLst>
              <a:ext uri="{FF2B5EF4-FFF2-40B4-BE49-F238E27FC236}">
                <a16:creationId xmlns:a16="http://schemas.microsoft.com/office/drawing/2014/main" id="{AF8CA377-E488-40B7-B33A-EE7BD1E8B4E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2442" y="136642"/>
            <a:ext cx="449644" cy="368157"/>
          </a:xfrm>
          <a:prstGeom prst="rect">
            <a:avLst/>
          </a:prstGeom>
        </p:spPr>
      </p:pic>
      <p:pic>
        <p:nvPicPr>
          <p:cNvPr id="13" name="Picture 12" descr="A dark room&#10;&#10;Description automatically generated">
            <a:extLst>
              <a:ext uri="{FF2B5EF4-FFF2-40B4-BE49-F238E27FC236}">
                <a16:creationId xmlns:a16="http://schemas.microsoft.com/office/drawing/2014/main" id="{AB687E28-CA01-4EAD-BB3A-E85B18371EB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5179" y="132285"/>
            <a:ext cx="652285" cy="368161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49102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A95FF5-2766-4DE5-83BE-1985059D9E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9580" y="2294313"/>
            <a:ext cx="10515600" cy="3959492"/>
          </a:xfrm>
        </p:spPr>
        <p:txBody>
          <a:bodyPr/>
          <a:lstStyle>
            <a:lvl1pPr>
              <a:defRPr sz="2000">
                <a:latin typeface="+mj-lt"/>
              </a:defRPr>
            </a:lvl1pPr>
            <a:lvl2pPr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F62594A-424B-4BCC-A2A7-67A66593E330}"/>
              </a:ext>
            </a:extLst>
          </p:cNvPr>
          <p:cNvCxnSpPr>
            <a:cxnSpLocks/>
          </p:cNvCxnSpPr>
          <p:nvPr userDrawn="1"/>
        </p:nvCxnSpPr>
        <p:spPr>
          <a:xfrm>
            <a:off x="1530204" y="612954"/>
            <a:ext cx="10661795" cy="0"/>
          </a:xfrm>
          <a:prstGeom prst="line">
            <a:avLst/>
          </a:prstGeom>
          <a:ln w="25400">
            <a:solidFill>
              <a:srgbClr val="014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3BFA1C2-37C4-40AF-9523-DDB74644776D}"/>
              </a:ext>
            </a:extLst>
          </p:cNvPr>
          <p:cNvCxnSpPr>
            <a:cxnSpLocks/>
          </p:cNvCxnSpPr>
          <p:nvPr userDrawn="1"/>
        </p:nvCxnSpPr>
        <p:spPr>
          <a:xfrm>
            <a:off x="0" y="6477275"/>
            <a:ext cx="12192000" cy="0"/>
          </a:xfrm>
          <a:prstGeom prst="line">
            <a:avLst/>
          </a:prstGeom>
          <a:ln w="19050">
            <a:solidFill>
              <a:srgbClr val="014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itle 21">
            <a:extLst>
              <a:ext uri="{FF2B5EF4-FFF2-40B4-BE49-F238E27FC236}">
                <a16:creationId xmlns:a16="http://schemas.microsoft.com/office/drawing/2014/main" id="{58A61654-1EEE-4D10-AA02-DB7D938B08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9580" y="1083925"/>
            <a:ext cx="10515600" cy="966016"/>
          </a:xfrm>
        </p:spPr>
        <p:txBody>
          <a:bodyPr>
            <a:normAutofit/>
          </a:bodyPr>
          <a:lstStyle>
            <a:lvl1pPr>
              <a:defRPr sz="2400" b="0">
                <a:latin typeface="+mn-lt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23" name="Date Placeholder 22">
            <a:extLst>
              <a:ext uri="{FF2B5EF4-FFF2-40B4-BE49-F238E27FC236}">
                <a16:creationId xmlns:a16="http://schemas.microsoft.com/office/drawing/2014/main" id="{D56C4F76-BB1B-430B-B24C-77AA7915F40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492188"/>
            <a:ext cx="2743200" cy="365125"/>
          </a:xfrm>
        </p:spPr>
        <p:txBody>
          <a:bodyPr/>
          <a:lstStyle>
            <a:lvl1pPr algn="l">
              <a:defRPr sz="1400" b="0"/>
            </a:lvl1pPr>
          </a:lstStyle>
          <a:p>
            <a:r>
              <a:rPr lang="en-US" dirty="0"/>
              <a:t>© Copyright</a:t>
            </a:r>
            <a:endParaRPr lang="en-GB" dirty="0"/>
          </a:p>
        </p:txBody>
      </p:sp>
      <p:sp>
        <p:nvSpPr>
          <p:cNvPr id="24" name="Footer Placeholder 23">
            <a:extLst>
              <a:ext uri="{FF2B5EF4-FFF2-40B4-BE49-F238E27FC236}">
                <a16:creationId xmlns:a16="http://schemas.microsoft.com/office/drawing/2014/main" id="{D62175F7-4DC4-4E27-85E0-09FC3DE4A3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24216" y="6492188"/>
            <a:ext cx="2826327" cy="365125"/>
          </a:xfrm>
        </p:spPr>
        <p:txBody>
          <a:bodyPr/>
          <a:lstStyle>
            <a:lvl1pPr algn="ctr">
              <a:defRPr sz="1400" b="0"/>
            </a:lvl1pPr>
          </a:lstStyle>
          <a:p>
            <a:r>
              <a:rPr lang="en-GB" dirty="0"/>
              <a:t>Classification Confidential</a:t>
            </a:r>
          </a:p>
        </p:txBody>
      </p:sp>
      <p:sp>
        <p:nvSpPr>
          <p:cNvPr id="25" name="Slide Number Placeholder 24">
            <a:extLst>
              <a:ext uri="{FF2B5EF4-FFF2-40B4-BE49-F238E27FC236}">
                <a16:creationId xmlns:a16="http://schemas.microsoft.com/office/drawing/2014/main" id="{5D3BC01D-6B00-43FE-9395-898A55C14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72122" y="6492875"/>
            <a:ext cx="1219878" cy="365125"/>
          </a:xfrm>
        </p:spPr>
        <p:txBody>
          <a:bodyPr/>
          <a:lstStyle>
            <a:lvl1pPr algn="r">
              <a:defRPr sz="1400" b="0"/>
            </a:lvl1pPr>
          </a:lstStyle>
          <a:p>
            <a:fld id="{DC835EB0-E4E2-4E11-A86D-A27C13F2E123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8" name="Picture 7" descr="A picture containing drawing&#10;&#10;Description automatically generated">
            <a:extLst>
              <a:ext uri="{FF2B5EF4-FFF2-40B4-BE49-F238E27FC236}">
                <a16:creationId xmlns:a16="http://schemas.microsoft.com/office/drawing/2014/main" id="{EDCE2B40-3D38-44BD-B76D-E7AA8061C0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711"/>
            <a:ext cx="1679171" cy="974824"/>
          </a:xfrm>
          <a:prstGeom prst="rect">
            <a:avLst/>
          </a:prstGeom>
          <a:ln w="25400">
            <a:noFill/>
          </a:ln>
        </p:spPr>
      </p:pic>
      <p:pic>
        <p:nvPicPr>
          <p:cNvPr id="9" name="Picture 8" descr="A sign lit up at night&#10;&#10;Description automatically generated">
            <a:extLst>
              <a:ext uri="{FF2B5EF4-FFF2-40B4-BE49-F238E27FC236}">
                <a16:creationId xmlns:a16="http://schemas.microsoft.com/office/drawing/2014/main" id="{F87E7C54-F4C1-4B16-A484-375CBE3B495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0367" y="126907"/>
            <a:ext cx="608212" cy="396440"/>
          </a:xfrm>
          <a:prstGeom prst="rect">
            <a:avLst/>
          </a:prstGeom>
          <a:ln>
            <a:noFill/>
          </a:ln>
        </p:spPr>
      </p:pic>
      <p:pic>
        <p:nvPicPr>
          <p:cNvPr id="13" name="Picture 12" descr="A dark room&#10;&#10;Description automatically generated">
            <a:extLst>
              <a:ext uri="{FF2B5EF4-FFF2-40B4-BE49-F238E27FC236}">
                <a16:creationId xmlns:a16="http://schemas.microsoft.com/office/drawing/2014/main" id="{AB687E28-CA01-4EAD-BB3A-E85B18371EB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5179" y="132285"/>
            <a:ext cx="652285" cy="368161"/>
          </a:xfrm>
          <a:prstGeom prst="rect">
            <a:avLst/>
          </a:prstGeom>
          <a:ln>
            <a:noFill/>
          </a:ln>
        </p:spPr>
      </p:pic>
      <p:pic>
        <p:nvPicPr>
          <p:cNvPr id="14" name="Picture 13" descr="A picture containing dark, computer, lit, computer&#10;&#10;Description automatically generated">
            <a:extLst>
              <a:ext uri="{FF2B5EF4-FFF2-40B4-BE49-F238E27FC236}">
                <a16:creationId xmlns:a16="http://schemas.microsoft.com/office/drawing/2014/main" id="{FA270DF4-07AA-48A5-A9E5-3C975716C8D9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5678" y="142577"/>
            <a:ext cx="447779" cy="366630"/>
          </a:xfrm>
          <a:prstGeom prst="rect">
            <a:avLst/>
          </a:prstGeom>
          <a:ln>
            <a:noFill/>
          </a:ln>
        </p:spPr>
      </p:pic>
      <p:pic>
        <p:nvPicPr>
          <p:cNvPr id="15" name="Picture 14" descr="A picture containing clock, dark, traffic, street&#10;&#10;Description automatically generated">
            <a:extLst>
              <a:ext uri="{FF2B5EF4-FFF2-40B4-BE49-F238E27FC236}">
                <a16:creationId xmlns:a16="http://schemas.microsoft.com/office/drawing/2014/main" id="{82163EE6-795C-4362-A5EB-F50D10274E4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8437" y="145987"/>
            <a:ext cx="787383" cy="368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02111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A95FF5-2766-4DE5-83BE-1985059D9E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9580" y="2294313"/>
            <a:ext cx="10515600" cy="3959492"/>
          </a:xfrm>
        </p:spPr>
        <p:txBody>
          <a:bodyPr/>
          <a:lstStyle>
            <a:lvl1pPr>
              <a:defRPr sz="2000">
                <a:latin typeface="+mj-lt"/>
              </a:defRPr>
            </a:lvl1pPr>
            <a:lvl2pPr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F62594A-424B-4BCC-A2A7-67A66593E330}"/>
              </a:ext>
            </a:extLst>
          </p:cNvPr>
          <p:cNvCxnSpPr>
            <a:cxnSpLocks/>
          </p:cNvCxnSpPr>
          <p:nvPr userDrawn="1"/>
        </p:nvCxnSpPr>
        <p:spPr>
          <a:xfrm>
            <a:off x="1530205" y="612954"/>
            <a:ext cx="10661795" cy="0"/>
          </a:xfrm>
          <a:prstGeom prst="line">
            <a:avLst/>
          </a:prstGeom>
          <a:ln w="25400">
            <a:solidFill>
              <a:srgbClr val="014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3BFA1C2-37C4-40AF-9523-DDB74644776D}"/>
              </a:ext>
            </a:extLst>
          </p:cNvPr>
          <p:cNvCxnSpPr>
            <a:cxnSpLocks/>
          </p:cNvCxnSpPr>
          <p:nvPr userDrawn="1"/>
        </p:nvCxnSpPr>
        <p:spPr>
          <a:xfrm>
            <a:off x="0" y="6477275"/>
            <a:ext cx="12192000" cy="0"/>
          </a:xfrm>
          <a:prstGeom prst="line">
            <a:avLst/>
          </a:prstGeom>
          <a:ln w="19050">
            <a:solidFill>
              <a:srgbClr val="014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itle 21">
            <a:extLst>
              <a:ext uri="{FF2B5EF4-FFF2-40B4-BE49-F238E27FC236}">
                <a16:creationId xmlns:a16="http://schemas.microsoft.com/office/drawing/2014/main" id="{58A61654-1EEE-4D10-AA02-DB7D938B08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9580" y="1083925"/>
            <a:ext cx="10515600" cy="966016"/>
          </a:xfrm>
        </p:spPr>
        <p:txBody>
          <a:bodyPr>
            <a:normAutofit/>
          </a:bodyPr>
          <a:lstStyle>
            <a:lvl1pPr>
              <a:defRPr sz="2400" b="0">
                <a:latin typeface="+mn-lt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23" name="Date Placeholder 22">
            <a:extLst>
              <a:ext uri="{FF2B5EF4-FFF2-40B4-BE49-F238E27FC236}">
                <a16:creationId xmlns:a16="http://schemas.microsoft.com/office/drawing/2014/main" id="{D56C4F76-BB1B-430B-B24C-77AA7915F40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-1" y="6492875"/>
            <a:ext cx="2743200" cy="365125"/>
          </a:xfrm>
        </p:spPr>
        <p:txBody>
          <a:bodyPr/>
          <a:lstStyle>
            <a:lvl1pPr algn="l">
              <a:defRPr sz="1400" b="0"/>
            </a:lvl1pPr>
          </a:lstStyle>
          <a:p>
            <a:r>
              <a:rPr lang="en-US" dirty="0"/>
              <a:t>© Copyright</a:t>
            </a:r>
            <a:endParaRPr lang="en-GB" dirty="0"/>
          </a:p>
        </p:txBody>
      </p:sp>
      <p:sp>
        <p:nvSpPr>
          <p:cNvPr id="24" name="Footer Placeholder 23">
            <a:extLst>
              <a:ext uri="{FF2B5EF4-FFF2-40B4-BE49-F238E27FC236}">
                <a16:creationId xmlns:a16="http://schemas.microsoft.com/office/drawing/2014/main" id="{D62175F7-4DC4-4E27-85E0-09FC3DE4A3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24216" y="6477275"/>
            <a:ext cx="2826327" cy="365125"/>
          </a:xfrm>
        </p:spPr>
        <p:txBody>
          <a:bodyPr/>
          <a:lstStyle>
            <a:lvl1pPr algn="ctr">
              <a:defRPr sz="1400" b="0"/>
            </a:lvl1pPr>
          </a:lstStyle>
          <a:p>
            <a:r>
              <a:rPr lang="en-GB" dirty="0"/>
              <a:t>Classification Confidential</a:t>
            </a:r>
          </a:p>
        </p:txBody>
      </p:sp>
      <p:sp>
        <p:nvSpPr>
          <p:cNvPr id="25" name="Slide Number Placeholder 24">
            <a:extLst>
              <a:ext uri="{FF2B5EF4-FFF2-40B4-BE49-F238E27FC236}">
                <a16:creationId xmlns:a16="http://schemas.microsoft.com/office/drawing/2014/main" id="{5D3BC01D-6B00-43FE-9395-898A55C14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72122" y="6492875"/>
            <a:ext cx="1219878" cy="365125"/>
          </a:xfrm>
        </p:spPr>
        <p:txBody>
          <a:bodyPr/>
          <a:lstStyle>
            <a:lvl1pPr algn="r">
              <a:defRPr sz="1400" b="0"/>
            </a:lvl1pPr>
          </a:lstStyle>
          <a:p>
            <a:fld id="{DC835EB0-E4E2-4E11-A86D-A27C13F2E123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8" name="Picture 7" descr="A picture containing drawing&#10;&#10;Description automatically generated">
            <a:extLst>
              <a:ext uri="{FF2B5EF4-FFF2-40B4-BE49-F238E27FC236}">
                <a16:creationId xmlns:a16="http://schemas.microsoft.com/office/drawing/2014/main" id="{EDCE2B40-3D38-44BD-B76D-E7AA8061C0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711"/>
            <a:ext cx="1679171" cy="974824"/>
          </a:xfrm>
          <a:prstGeom prst="rect">
            <a:avLst/>
          </a:prstGeom>
          <a:ln w="25400">
            <a:noFill/>
          </a:ln>
        </p:spPr>
      </p:pic>
      <p:pic>
        <p:nvPicPr>
          <p:cNvPr id="13" name="Picture 12" descr="A dark room&#10;&#10;Description automatically generated">
            <a:extLst>
              <a:ext uri="{FF2B5EF4-FFF2-40B4-BE49-F238E27FC236}">
                <a16:creationId xmlns:a16="http://schemas.microsoft.com/office/drawing/2014/main" id="{AB687E28-CA01-4EAD-BB3A-E85B18371E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5179" y="132285"/>
            <a:ext cx="652285" cy="368161"/>
          </a:xfrm>
          <a:prstGeom prst="rect">
            <a:avLst/>
          </a:prstGeom>
          <a:ln>
            <a:noFill/>
          </a:ln>
        </p:spPr>
      </p:pic>
      <p:pic>
        <p:nvPicPr>
          <p:cNvPr id="14" name="Picture 13" descr="A picture containing dark, computer, lit, computer&#10;&#10;Description automatically generated">
            <a:extLst>
              <a:ext uri="{FF2B5EF4-FFF2-40B4-BE49-F238E27FC236}">
                <a16:creationId xmlns:a16="http://schemas.microsoft.com/office/drawing/2014/main" id="{FA270DF4-07AA-48A5-A9E5-3C975716C8D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5678" y="142577"/>
            <a:ext cx="447779" cy="366630"/>
          </a:xfrm>
          <a:prstGeom prst="rect">
            <a:avLst/>
          </a:prstGeom>
          <a:ln>
            <a:noFill/>
          </a:ln>
        </p:spPr>
      </p:pic>
      <p:pic>
        <p:nvPicPr>
          <p:cNvPr id="16" name="Picture 15" descr="A picture containing computer, dark, computer, lit&#10;&#10;Description automatically generated">
            <a:extLst>
              <a:ext uri="{FF2B5EF4-FFF2-40B4-BE49-F238E27FC236}">
                <a16:creationId xmlns:a16="http://schemas.microsoft.com/office/drawing/2014/main" id="{386F8AA3-DBB0-4257-BE80-F8A5FACCA9C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0302" y="141113"/>
            <a:ext cx="799047" cy="373608"/>
          </a:xfrm>
          <a:prstGeom prst="rect">
            <a:avLst/>
          </a:prstGeom>
          <a:ln>
            <a:noFill/>
          </a:ln>
        </p:spPr>
      </p:pic>
      <p:pic>
        <p:nvPicPr>
          <p:cNvPr id="17" name="Picture 16" descr="A close up of a sign&#10;&#10;Description automatically generated">
            <a:extLst>
              <a:ext uri="{FF2B5EF4-FFF2-40B4-BE49-F238E27FC236}">
                <a16:creationId xmlns:a16="http://schemas.microsoft.com/office/drawing/2014/main" id="{2E16CEB0-3F08-4E11-8C83-E46327969F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3614" y="128051"/>
            <a:ext cx="594965" cy="387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031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9D9F25-A0F8-4076-824A-BA8CB1E160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F40A7A-0876-451F-9207-4DA489861F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F2882B-43AB-4F6C-B16C-84D9EFE08FF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© Copyright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D2A23F-F5B4-48BE-8735-21AEF63B97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/>
              <a:t>Classification Confidential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B596F5-33C0-42FA-8BC7-114A7E59F9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835EB0-E4E2-4E11-A86D-A27C13F2E1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62820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50" r:id="rId2"/>
    <p:sldLayoutId id="2147483664" r:id="rId3"/>
    <p:sldLayoutId id="2147483660" r:id="rId4"/>
    <p:sldLayoutId id="2147483665" r:id="rId5"/>
    <p:sldLayoutId id="2147483666" r:id="rId6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8397E83D-9F46-4E28-A4DE-11E6F58A34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8847" y="819052"/>
            <a:ext cx="8834306" cy="829850"/>
          </a:xfrm>
          <a:solidFill>
            <a:srgbClr val="014F7F"/>
          </a:solidFill>
        </p:spPr>
        <p:txBody>
          <a:bodyPr>
            <a:normAutofit fontScale="90000"/>
          </a:bodyPr>
          <a:lstStyle/>
          <a:p>
            <a:pPr algn="ctr"/>
            <a:r>
              <a:rPr lang="en-GB" sz="3600" b="1" dirty="0">
                <a:solidFill>
                  <a:schemeClr val="bg1"/>
                </a:solidFill>
              </a:rPr>
              <a:t>NDMA CUAS Specialist Course</a:t>
            </a:r>
            <a:br>
              <a:rPr lang="en-GB" sz="3600" b="1" dirty="0">
                <a:solidFill>
                  <a:schemeClr val="bg1"/>
                </a:solidFill>
              </a:rPr>
            </a:br>
            <a:r>
              <a:rPr lang="en-GB" sz="3600" b="1" dirty="0">
                <a:solidFill>
                  <a:schemeClr val="bg1"/>
                </a:solidFill>
              </a:rPr>
              <a:t>System Fault Diagnosis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F31C5E-2FCC-42BF-B413-E8A7B11CE4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© Copyright</a:t>
            </a:r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61F4D03-92DD-4D92-9F8F-FDA6A9CD05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Classification Confidential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C7B359-24E2-4AA7-B5FB-D0E55B3D65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35EB0-E4E2-4E11-A86D-A27C13F2E123}" type="slidenum">
              <a:rPr lang="en-GB" smtClean="0"/>
              <a:pPr/>
              <a:t>1</a:t>
            </a:fld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1D4B8D1-749D-4280-8E63-DE3C642C28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8847" y="1648902"/>
            <a:ext cx="8834306" cy="4557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78815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02F96A8-0658-42AC-A1FC-B7ECAA8807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9578" y="998374"/>
            <a:ext cx="10500050" cy="518671"/>
          </a:xfrm>
          <a:solidFill>
            <a:srgbClr val="014F7F"/>
          </a:solidFill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System Fault Diagnosis – Utilities Folder	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5F1484C6-2AC1-4978-88F5-0E5DDD0F44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© Copyright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4D1DE7FD-EE26-46DD-8705-B1D156444B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Classification Confidential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E2E9CC6-2DBF-4352-8873-53E8362DF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835EB0-E4E2-4E11-A86D-A27C13F2E123}" type="slidenum">
              <a:rPr kumimoji="0" lang="en-GB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3B36CD0A-17E9-4D9C-B53A-940F5B0146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2830" y="998375"/>
            <a:ext cx="504242" cy="51867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8AA934C-75B8-62FC-CBFE-37AF2A914E7E}"/>
              </a:ext>
            </a:extLst>
          </p:cNvPr>
          <p:cNvSpPr txBox="1"/>
          <p:nvPr/>
        </p:nvSpPr>
        <p:spPr>
          <a:xfrm>
            <a:off x="679578" y="1820008"/>
            <a:ext cx="1050005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Desktop has a Utilities folder. This includes the following programs:</a:t>
            </a:r>
          </a:p>
          <a:p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Radar UI – Tool enabling direct connection to the Echodyne Radars.</a:t>
            </a:r>
            <a:br>
              <a:rPr lang="en-GB" dirty="0"/>
            </a:br>
            <a:r>
              <a:rPr lang="en-GB" dirty="0"/>
              <a:t>Useful in the event of possible issues or failures through the Chess CMS system</a:t>
            </a:r>
            <a:br>
              <a:rPr lang="en-GB" dirty="0"/>
            </a:br>
            <a:r>
              <a:rPr lang="en-GB" i="1" dirty="0"/>
              <a:t>Note: CMS would need to be closed to allow connection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i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err="1"/>
              <a:t>StartSystem</a:t>
            </a:r>
            <a:r>
              <a:rPr lang="en-GB" dirty="0"/>
              <a:t> – </a:t>
            </a:r>
            <a:r>
              <a:rPr lang="en-GB" dirty="0" err="1"/>
              <a:t>Diag</a:t>
            </a:r>
            <a:r>
              <a:rPr lang="en-GB" dirty="0"/>
              <a:t> – Starts the CMS system with Diagnostics enabled.</a:t>
            </a:r>
            <a:br>
              <a:rPr lang="en-GB" dirty="0"/>
            </a:br>
            <a:r>
              <a:rPr lang="en-GB" dirty="0"/>
              <a:t>If issues are experienced that are believed to be CMS related, then the logs are useful to Chess to allow debug to be carried out.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VLC Media Player – Allow the streaming of videos from the TV and TI cameras independent of the VMS.</a:t>
            </a:r>
            <a:br>
              <a:rPr lang="en-GB" dirty="0"/>
            </a:br>
            <a:r>
              <a:rPr lang="en-GB" i="1" dirty="0"/>
              <a:t>Note: VMS would need to be closed.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i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Control Centre – Allow direct communication to the Vector Nav unit</a:t>
            </a:r>
            <a:br>
              <a:rPr lang="en-GB" dirty="0"/>
            </a:br>
            <a:r>
              <a:rPr lang="en-GB" i="1" dirty="0"/>
              <a:t>Note: CMS would need to be closed to allow connection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i="1" dirty="0"/>
          </a:p>
        </p:txBody>
      </p:sp>
    </p:spTree>
    <p:extLst>
      <p:ext uri="{BB962C8B-B14F-4D97-AF65-F5344CB8AC3E}">
        <p14:creationId xmlns:p14="http://schemas.microsoft.com/office/powerpoint/2010/main" val="37167726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02F96A8-0658-42AC-A1FC-B7ECAA8807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9578" y="998374"/>
            <a:ext cx="10500050" cy="518671"/>
          </a:xfrm>
          <a:solidFill>
            <a:srgbClr val="014F7F"/>
          </a:solidFill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System Fault Diagnosis – CMS Diagnostic Logging	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5F1484C6-2AC1-4978-88F5-0E5DDD0F44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© Copyright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4D1DE7FD-EE26-46DD-8705-B1D156444B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Classification Confidential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E2E9CC6-2DBF-4352-8873-53E8362DF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835EB0-E4E2-4E11-A86D-A27C13F2E123}" type="slidenum">
              <a:rPr kumimoji="0" lang="en-GB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3B36CD0A-17E9-4D9C-B53A-940F5B0146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2830" y="998375"/>
            <a:ext cx="504242" cy="51867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403D272-A30D-E60F-80C8-3F3C66BDE40C}"/>
              </a:ext>
            </a:extLst>
          </p:cNvPr>
          <p:cNvSpPr txBox="1"/>
          <p:nvPr/>
        </p:nvSpPr>
        <p:spPr>
          <a:xfrm>
            <a:off x="679578" y="1969477"/>
            <a:ext cx="1050005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If CMS system issues are experienced, then logfiles maybe required to allow debug to take place by Chess Dynamics.</a:t>
            </a:r>
          </a:p>
          <a:p>
            <a:endParaRPr lang="en-GB" dirty="0"/>
          </a:p>
          <a:p>
            <a:r>
              <a:rPr lang="en-GB" dirty="0"/>
              <a:t>Process: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Using the shortcut in Utilities, </a:t>
            </a:r>
            <a:r>
              <a:rPr lang="en-GB" dirty="0" err="1"/>
              <a:t>StartSystem</a:t>
            </a:r>
            <a:r>
              <a:rPr lang="en-GB" dirty="0"/>
              <a:t> – </a:t>
            </a:r>
            <a:r>
              <a:rPr lang="en-GB" dirty="0" err="1"/>
              <a:t>Diags</a:t>
            </a:r>
            <a:br>
              <a:rPr lang="en-GB" dirty="0"/>
            </a:br>
            <a:r>
              <a:rPr lang="en-GB" dirty="0"/>
              <a:t>This will start the CMS and operation will be as normal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Run the CMS until failure occurs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Close CMS using “Stop CMS” on desktop.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Copy the text files shown from the following directory:</a:t>
            </a:r>
            <a:br>
              <a:rPr lang="en-GB" dirty="0"/>
            </a:br>
            <a:r>
              <a:rPr lang="en-GB" dirty="0"/>
              <a:t>C:\Chess-Dynamics\2104-C2\Qt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CF880B8-D403-A83E-5811-51FE4C0AD4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1944" y="3231494"/>
            <a:ext cx="4020111" cy="1800476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E768604-070A-46FA-07A8-C23221A66435}"/>
              </a:ext>
            </a:extLst>
          </p:cNvPr>
          <p:cNvSpPr/>
          <p:nvPr/>
        </p:nvSpPr>
        <p:spPr>
          <a:xfrm>
            <a:off x="6435969" y="3429000"/>
            <a:ext cx="3569677" cy="143314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61937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02F96A8-0658-42AC-A1FC-B7ECAA8807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9578" y="998374"/>
            <a:ext cx="10500050" cy="518671"/>
          </a:xfrm>
          <a:solidFill>
            <a:srgbClr val="014F7F"/>
          </a:solidFill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System Fault Diagnosis – Viewing Video Streams in VLC	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5F1484C6-2AC1-4978-88F5-0E5DDD0F44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© Copyright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4D1DE7FD-EE26-46DD-8705-B1D156444B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Classification Confidential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E2E9CC6-2DBF-4352-8873-53E8362DF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835EB0-E4E2-4E11-A86D-A27C13F2E123}" type="slidenum">
              <a:rPr kumimoji="0" lang="en-GB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3B36CD0A-17E9-4D9C-B53A-940F5B0146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2830" y="998375"/>
            <a:ext cx="504242" cy="51867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0988836-E068-3434-4435-580FEA427ADB}"/>
              </a:ext>
            </a:extLst>
          </p:cNvPr>
          <p:cNvSpPr txBox="1"/>
          <p:nvPr/>
        </p:nvSpPr>
        <p:spPr>
          <a:xfrm>
            <a:off x="679578" y="1995854"/>
            <a:ext cx="1050005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If experiencing Video display Issues in the VMS the streams can be viewed in VLC Player. </a:t>
            </a:r>
            <a:br>
              <a:rPr lang="en-GB" dirty="0"/>
            </a:br>
            <a:r>
              <a:rPr lang="en-GB" i="1" dirty="0"/>
              <a:t>(Available in Utilities Folder)</a:t>
            </a:r>
          </a:p>
          <a:p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Open a new Network Connection (CTRL+N)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/>
              <a:t>For TV: upd://@239.0.0.1:9001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/>
              <a:t>For TI: udp://@239.0.0.1:9002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/>
              <a:t>For LRF:  udp://@239.0.0.1:9003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lvl="1"/>
            <a:r>
              <a:rPr lang="en-GB" i="1" dirty="0"/>
              <a:t>Note: To be able to display TI video, it would have to be switched on through the VMS.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07916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02F96A8-0658-42AC-A1FC-B7ECAA8807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9578" y="998374"/>
            <a:ext cx="10500050" cy="518671"/>
          </a:xfrm>
          <a:solidFill>
            <a:srgbClr val="014F7F"/>
          </a:solidFill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System Fault Diagnosis – RJB Circuit Breakers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5F1484C6-2AC1-4978-88F5-0E5DDD0F44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/>
            <a:r>
              <a:rPr lang="en-US"/>
              <a:t>© Copyright</a:t>
            </a:r>
            <a:endParaRPr lang="en-GB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4D1DE7FD-EE26-46DD-8705-B1D156444B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GB"/>
              <a:t>Classification Confidential</a:t>
            </a:r>
            <a:endParaRPr lang="en-GB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E2E9CC6-2DBF-4352-8873-53E8362DF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35EB0-E4E2-4E11-A86D-A27C13F2E123}" type="slidenum">
              <a:rPr lang="en-GB" smtClean="0"/>
              <a:t>5</a:t>
            </a:fld>
            <a:endParaRPr lang="en-GB" dirty="0"/>
          </a:p>
        </p:txBody>
      </p:sp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3B36CD0A-17E9-4D9C-B53A-940F5B0146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2830" y="998375"/>
            <a:ext cx="504242" cy="51867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8D1D525-FA29-9CA5-1420-26881E94BDF8}"/>
              </a:ext>
            </a:extLst>
          </p:cNvPr>
          <p:cNvSpPr txBox="1"/>
          <p:nvPr/>
        </p:nvSpPr>
        <p:spPr>
          <a:xfrm>
            <a:off x="1001184" y="1842882"/>
            <a:ext cx="6117166" cy="43098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CB-1: 1A – Spare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CB-2: 1A – Spare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CB-3: 1A – Internal Logic Supply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CB-4: 35A – Radar Supply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CB-5: 5A – IMU Supply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CB-6: 7.5A – PLT Logic Supply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CB-7: 3A – Laser Supply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CB-8: 20A – PLT Actuator Supply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CB-9: 30A – PLT Payload Supply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CB-10: 15A – Display Supply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CB-11: 15A – GRIP Supply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CB-12: 3A – RJB Fan Power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CB-13: 3A – Switch Box Supply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CC8A48D-297F-37D2-3DC0-1F32525FF7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3091" y="2689607"/>
            <a:ext cx="5934903" cy="2105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69678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02F96A8-0658-42AC-A1FC-B7ECAA8807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9578" y="998374"/>
            <a:ext cx="10500050" cy="518671"/>
          </a:xfrm>
          <a:solidFill>
            <a:srgbClr val="014F7F"/>
          </a:solidFill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System Fault Diagnosis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5F1484C6-2AC1-4978-88F5-0E5DDD0F44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/>
            <a:r>
              <a:rPr lang="en-US"/>
              <a:t>© Copyright</a:t>
            </a:r>
            <a:endParaRPr lang="en-GB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4D1DE7FD-EE26-46DD-8705-B1D156444B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GB"/>
              <a:t>Classification Confidential</a:t>
            </a:r>
            <a:endParaRPr lang="en-GB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E2E9CC6-2DBF-4352-8873-53E8362DF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35EB0-E4E2-4E11-A86D-A27C13F2E123}" type="slidenum">
              <a:rPr lang="en-GB" smtClean="0"/>
              <a:t>6</a:t>
            </a:fld>
            <a:endParaRPr lang="en-GB" dirty="0"/>
          </a:p>
        </p:txBody>
      </p:sp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3B36CD0A-17E9-4D9C-B53A-940F5B0146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2830" y="998375"/>
            <a:ext cx="504242" cy="518672"/>
          </a:xfrm>
          <a:prstGeom prst="rect">
            <a:avLst/>
          </a:prstGeom>
        </p:spPr>
      </p:pic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3B278F7A-6AD3-0344-33B3-E97F196CCD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7657916"/>
              </p:ext>
            </p:extLst>
          </p:nvPr>
        </p:nvGraphicFramePr>
        <p:xfrm>
          <a:off x="2704100" y="1690160"/>
          <a:ext cx="6451006" cy="4016285"/>
        </p:xfrm>
        <a:graphic>
          <a:graphicData uri="http://schemas.openxmlformats.org/drawingml/2006/table">
            <a:tbl>
              <a:tblPr/>
              <a:tblGrid>
                <a:gridCol w="2359873">
                  <a:extLst>
                    <a:ext uri="{9D8B030D-6E8A-4147-A177-3AD203B41FA5}">
                      <a16:colId xmlns:a16="http://schemas.microsoft.com/office/drawing/2014/main" val="4249744711"/>
                    </a:ext>
                  </a:extLst>
                </a:gridCol>
                <a:gridCol w="4091133">
                  <a:extLst>
                    <a:ext uri="{9D8B030D-6E8A-4147-A177-3AD203B41FA5}">
                      <a16:colId xmlns:a16="http://schemas.microsoft.com/office/drawing/2014/main" val="3590126751"/>
                    </a:ext>
                  </a:extLst>
                </a:gridCol>
              </a:tblGrid>
              <a:tr h="118364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Issue</a:t>
                      </a:r>
                    </a:p>
                  </a:txBody>
                  <a:tcPr marL="7729" marR="7729" marT="77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Possible Causes/Rectification</a:t>
                      </a:r>
                    </a:p>
                  </a:txBody>
                  <a:tcPr marL="7729" marR="7729" marT="77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1030513"/>
                  </a:ext>
                </a:extLst>
              </a:tr>
              <a:tr h="902713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System Unresponsive</a:t>
                      </a:r>
                    </a:p>
                  </a:txBody>
                  <a:tcPr marL="7729" marR="7729" marT="77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lvl="0" indent="-228600" algn="l" fontAlgn="b">
                        <a:buFont typeface="+mj-lt"/>
                        <a:buAutoNum type="arabicPeriod"/>
                      </a:pPr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Check Switch box is connected</a:t>
                      </a:r>
                    </a:p>
                    <a:p>
                      <a:pPr marL="228600" lvl="0" indent="-228600" algn="l" fontAlgn="b">
                        <a:buFont typeface="+mj-lt"/>
                        <a:buAutoNum type="arabicPeriod"/>
                      </a:pPr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Ensure System switch is activated</a:t>
                      </a:r>
                    </a:p>
                    <a:p>
                      <a:pPr marL="228600" lvl="0" indent="-228600" algn="l" fontAlgn="b">
                        <a:buFont typeface="+mj-lt"/>
                        <a:buAutoNum type="arabicPeriod"/>
                      </a:pPr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Check CB's on Rack Junction box</a:t>
                      </a:r>
                    </a:p>
                    <a:p>
                      <a:pPr marL="228600" lvl="0" indent="-228600" algn="l" fontAlgn="b">
                        <a:buFont typeface="+mj-lt"/>
                        <a:buAutoNum type="arabicPeriod"/>
                      </a:pPr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Check X01 is connected correctly</a:t>
                      </a:r>
                    </a:p>
                    <a:p>
                      <a:pPr marL="228600" lvl="0" indent="-228600" algn="l" fontAlgn="b">
                        <a:buFont typeface="+mj-lt"/>
                        <a:buAutoNum type="arabicPeriod"/>
                      </a:pPr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Check PSU is powered on</a:t>
                      </a:r>
                    </a:p>
                    <a:p>
                      <a:pPr marL="228600" lvl="0" indent="-228600" algn="l" fontAlgn="b">
                        <a:buFont typeface="+mj-lt"/>
                        <a:buAutoNum type="arabicPeriod"/>
                      </a:pPr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Check main circuit breakers in distribution</a:t>
                      </a:r>
                    </a:p>
                    <a:p>
                      <a:pPr marL="228600" lvl="0" indent="-228600" algn="l" fontAlgn="b">
                        <a:buFont typeface="+mj-lt"/>
                        <a:buAutoNum type="arabicPeriod"/>
                      </a:pPr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Contact Chess Dynamics/Replace Rack Junction Box / Switch Box</a:t>
                      </a:r>
                      <a:b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endParaRPr lang="en-GB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29" marR="7729" marT="77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88055222"/>
                  </a:ext>
                </a:extLst>
              </a:tr>
              <a:tr h="678614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 Communications or Picture from TV Camera</a:t>
                      </a:r>
                    </a:p>
                  </a:txBody>
                  <a:tcPr marL="7729" marR="7729" marT="77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indent="-228600" algn="l" fontAlgn="b">
                        <a:buFont typeface="+mj-lt"/>
                        <a:buAutoNum type="arabicPeriod"/>
                      </a:pPr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Check BIT Status</a:t>
                      </a:r>
                    </a:p>
                    <a:p>
                      <a:pPr marL="228600" indent="-228600" algn="l" fontAlgn="b">
                        <a:buFont typeface="+mj-lt"/>
                        <a:buAutoNum type="arabicPeriod"/>
                      </a:pPr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Check all connectors are tightened and undamaged</a:t>
                      </a:r>
                    </a:p>
                    <a:p>
                      <a:pPr marL="228600" indent="-228600" algn="l" fontAlgn="b">
                        <a:buFont typeface="+mj-lt"/>
                        <a:buAutoNum type="arabicPeriod"/>
                      </a:pPr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Check CB9 on RJB, reset if needed</a:t>
                      </a:r>
                    </a:p>
                    <a:p>
                      <a:pPr marL="228600" indent="-228600" algn="l" fontAlgn="b">
                        <a:buFont typeface="+mj-lt"/>
                        <a:buAutoNum type="arabicPeriod"/>
                      </a:pPr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Check Power to Camera at Connector on 2105-W13</a:t>
                      </a:r>
                    </a:p>
                    <a:p>
                      <a:pPr marL="228600" indent="-228600" algn="l" fontAlgn="b">
                        <a:buFont typeface="+mj-lt"/>
                        <a:buAutoNum type="arabicPeriod"/>
                      </a:pPr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Check/Replace if Camera</a:t>
                      </a:r>
                    </a:p>
                    <a:p>
                      <a:pPr marL="228600" indent="-228600" algn="l" fontAlgn="b">
                        <a:buFont typeface="+mj-lt"/>
                        <a:buAutoNum type="arabicPeriod"/>
                      </a:pPr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Contact Chess Dynamics/Replace Payload Junction Box</a:t>
                      </a:r>
                    </a:p>
                  </a:txBody>
                  <a:tcPr marL="7729" marR="7729" marT="77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84756600"/>
                  </a:ext>
                </a:extLst>
              </a:tr>
              <a:tr h="902713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 Communications or Picture from MWIR</a:t>
                      </a:r>
                    </a:p>
                  </a:txBody>
                  <a:tcPr marL="7729" marR="7729" marT="77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indent="-228600" algn="l" fontAlgn="b">
                        <a:buFont typeface="+mj-lt"/>
                        <a:buAutoNum type="arabicPeriod"/>
                      </a:pPr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Check BIT Status</a:t>
                      </a:r>
                    </a:p>
                    <a:p>
                      <a:pPr marL="228600" indent="-228600" algn="l" fontAlgn="b">
                        <a:buFont typeface="+mj-lt"/>
                        <a:buAutoNum type="arabicPeriod"/>
                      </a:pPr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Check all connectors are tightened and undamaged</a:t>
                      </a:r>
                    </a:p>
                    <a:p>
                      <a:pPr marL="228600" indent="-228600" algn="l" fontAlgn="b">
                        <a:buFont typeface="+mj-lt"/>
                        <a:buAutoNum type="arabicPeriod"/>
                      </a:pPr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Check camera has been enabled in VMS</a:t>
                      </a:r>
                    </a:p>
                    <a:p>
                      <a:pPr marL="228600" indent="-228600" algn="l" fontAlgn="b">
                        <a:buFont typeface="+mj-lt"/>
                        <a:buAutoNum type="arabicPeriod"/>
                      </a:pPr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Check CB9 on RJB, reset if needed</a:t>
                      </a:r>
                    </a:p>
                    <a:p>
                      <a:pPr marL="228600" indent="-228600" algn="l" fontAlgn="b">
                        <a:buFont typeface="+mj-lt"/>
                        <a:buAutoNum type="arabicPeriod"/>
                      </a:pPr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Check Power to Camera at Connector on 2105-W13</a:t>
                      </a:r>
                    </a:p>
                    <a:p>
                      <a:pPr marL="228600" indent="-228600" algn="l" fontAlgn="b">
                        <a:buFont typeface="+mj-lt"/>
                        <a:buAutoNum type="arabicPeriod"/>
                      </a:pPr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Check/Replace if Camera</a:t>
                      </a:r>
                    </a:p>
                    <a:p>
                      <a:pPr marL="228600" indent="-228600" algn="l" fontAlgn="b">
                        <a:buFont typeface="+mj-lt"/>
                        <a:buAutoNum type="arabicPeriod"/>
                      </a:pPr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Contact Chess Dynamics/Replace Payload Junction Box</a:t>
                      </a:r>
                    </a:p>
                    <a:p>
                      <a:pPr algn="l" fontAlgn="b"/>
                      <a:endParaRPr lang="en-GB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29" marR="7729" marT="77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62914502"/>
                  </a:ext>
                </a:extLst>
              </a:tr>
              <a:tr h="806974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 Return from LRF</a:t>
                      </a:r>
                    </a:p>
                  </a:txBody>
                  <a:tcPr marL="7729" marR="7729" marT="77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indent="-228600" algn="l" fontAlgn="b">
                        <a:buFont typeface="+mj-lt"/>
                        <a:buAutoNum type="arabicPeriod"/>
                      </a:pPr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Check BIT status</a:t>
                      </a:r>
                    </a:p>
                    <a:p>
                      <a:pPr marL="228600" marR="0" lvl="0" indent="-2286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Check all connectors are tightened and undamaged</a:t>
                      </a:r>
                    </a:p>
                    <a:p>
                      <a:pPr marL="228600" indent="-228600" algn="l" fontAlgn="b">
                        <a:buFont typeface="+mj-lt"/>
                        <a:buAutoNum type="arabicPeriod"/>
                      </a:pPr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Fire LRF Using internal camera to check the target is being hit, readjust Boresight if necessary</a:t>
                      </a:r>
                    </a:p>
                    <a:p>
                      <a:pPr marL="228600" indent="-228600" algn="l" fontAlgn="b">
                        <a:buFont typeface="+mj-lt"/>
                        <a:buAutoNum type="arabicPeriod"/>
                      </a:pPr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Check CB-7 has not tripped</a:t>
                      </a:r>
                    </a:p>
                    <a:p>
                      <a:pPr marL="228600" indent="-228600" algn="l" fontAlgn="b">
                        <a:buFont typeface="+mj-lt"/>
                        <a:buAutoNum type="arabicPeriod"/>
                      </a:pPr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Contact Chess Dynamics/Replace LRF</a:t>
                      </a:r>
                    </a:p>
                  </a:txBody>
                  <a:tcPr marL="7729" marR="7729" marT="77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56043416"/>
                  </a:ext>
                </a:extLst>
              </a:tr>
            </a:tbl>
          </a:graphicData>
        </a:graphic>
      </p:graphicFrame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B1F81DD0-0A96-ECBE-73DB-2FE6F2990F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93054" y="5848707"/>
            <a:ext cx="7605891" cy="44658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1200" dirty="0">
                <a:latin typeface="+mn-lt"/>
              </a:rPr>
              <a:t>Note: Refer to </a:t>
            </a:r>
            <a:r>
              <a:rPr lang="en-GB" sz="1200" b="1" dirty="0">
                <a:latin typeface="+mn-lt"/>
              </a:rPr>
              <a:t>2169-ICD01 – </a:t>
            </a:r>
            <a:r>
              <a:rPr lang="en-GB" sz="1200" dirty="0">
                <a:latin typeface="+mn-lt"/>
              </a:rPr>
              <a:t>Electrical Interface Control Document for information on cable pins and cable power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27271597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02F96A8-0658-42AC-A1FC-B7ECAA8807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9578" y="998374"/>
            <a:ext cx="10500050" cy="518671"/>
          </a:xfrm>
          <a:solidFill>
            <a:srgbClr val="014F7F"/>
          </a:solidFill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System Fault Diagnosis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5F1484C6-2AC1-4978-88F5-0E5DDD0F44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/>
            <a:r>
              <a:rPr lang="en-US"/>
              <a:t>© Copyright</a:t>
            </a:r>
            <a:endParaRPr lang="en-GB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4D1DE7FD-EE26-46DD-8705-B1D156444B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GB"/>
              <a:t>Classification Confidential</a:t>
            </a:r>
            <a:endParaRPr lang="en-GB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E2E9CC6-2DBF-4352-8873-53E8362DF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35EB0-E4E2-4E11-A86D-A27C13F2E123}" type="slidenum">
              <a:rPr lang="en-GB" smtClean="0"/>
              <a:t>7</a:t>
            </a:fld>
            <a:endParaRPr lang="en-GB" dirty="0"/>
          </a:p>
        </p:txBody>
      </p:sp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3B36CD0A-17E9-4D9C-B53A-940F5B0146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2830" y="998375"/>
            <a:ext cx="504242" cy="518672"/>
          </a:xfrm>
          <a:prstGeom prst="rect">
            <a:avLst/>
          </a:prstGeom>
        </p:spPr>
      </p:pic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489148BB-4ED7-C70E-642D-D16EA5DF17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8206853"/>
              </p:ext>
            </p:extLst>
          </p:nvPr>
        </p:nvGraphicFramePr>
        <p:xfrm>
          <a:off x="2200656" y="1546951"/>
          <a:ext cx="7792250" cy="3902410"/>
        </p:xfrm>
        <a:graphic>
          <a:graphicData uri="http://schemas.openxmlformats.org/drawingml/2006/table">
            <a:tbl>
              <a:tblPr/>
              <a:tblGrid>
                <a:gridCol w="2849529">
                  <a:extLst>
                    <a:ext uri="{9D8B030D-6E8A-4147-A177-3AD203B41FA5}">
                      <a16:colId xmlns:a16="http://schemas.microsoft.com/office/drawing/2014/main" val="207563361"/>
                    </a:ext>
                  </a:extLst>
                </a:gridCol>
                <a:gridCol w="4942721">
                  <a:extLst>
                    <a:ext uri="{9D8B030D-6E8A-4147-A177-3AD203B41FA5}">
                      <a16:colId xmlns:a16="http://schemas.microsoft.com/office/drawing/2014/main" val="132357521"/>
                    </a:ext>
                  </a:extLst>
                </a:gridCol>
              </a:tblGrid>
              <a:tr h="170078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Issue</a:t>
                      </a:r>
                    </a:p>
                  </a:txBody>
                  <a:tcPr marL="9338" marR="9338" marT="933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Possible Causes/Rectification</a:t>
                      </a:r>
                    </a:p>
                  </a:txBody>
                  <a:tcPr marL="9338" marR="9338" marT="93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5477498"/>
                  </a:ext>
                </a:extLst>
              </a:tr>
              <a:tr h="814492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 Video from LRF</a:t>
                      </a:r>
                    </a:p>
                  </a:txBody>
                  <a:tcPr marL="9338" marR="9338" marT="933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indent="-228600" algn="l" fontAlgn="b">
                        <a:buFont typeface="+mj-lt"/>
                        <a:buAutoNum type="arabicPeriod"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Check BIT status</a:t>
                      </a:r>
                    </a:p>
                    <a:p>
                      <a:pPr marL="228600" marR="0" lvl="0" indent="-2286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Check all connectors are tightened and undamaged</a:t>
                      </a:r>
                    </a:p>
                    <a:p>
                      <a:pPr marL="228600" marR="0" lvl="0" indent="-2286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Check settings in Boresight screen and ensure option is selected (Shift X)</a:t>
                      </a:r>
                    </a:p>
                    <a:p>
                      <a:pPr marL="228600" marR="0" lvl="0" indent="-2286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Contact Chess Dynamics/Replace LRF</a:t>
                      </a:r>
                      <a:b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38" marR="9338" marT="93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16593792"/>
                  </a:ext>
                </a:extLst>
              </a:tr>
              <a:tr h="1136699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 Communications to Radar</a:t>
                      </a:r>
                    </a:p>
                  </a:txBody>
                  <a:tcPr marL="9338" marR="9338" marT="933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indent="-228600" algn="l" fontAlgn="b">
                        <a:buFont typeface="+mj-lt"/>
                        <a:buAutoNum type="arabicPeriod"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Check BIT Status of Radars</a:t>
                      </a:r>
                    </a:p>
                    <a:p>
                      <a:pPr marL="228600" indent="-228600" algn="l" fontAlgn="b">
                        <a:buFont typeface="+mj-lt"/>
                        <a:buAutoNum type="arabicPeriod"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Ensure Radars are switched on at Switch Box</a:t>
                      </a:r>
                    </a:p>
                    <a:p>
                      <a:pPr marL="228600" indent="-228600" algn="l" fontAlgn="b">
                        <a:buFont typeface="+mj-lt"/>
                        <a:buAutoNum type="arabicPeriod"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Check all connectors are tight and undamaged</a:t>
                      </a:r>
                    </a:p>
                    <a:p>
                      <a:pPr marL="228600" indent="-228600" algn="l" fontAlgn="b">
                        <a:buFont typeface="+mj-lt"/>
                        <a:buAutoNum type="arabicPeriod"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Check CB-4 has not tripped.</a:t>
                      </a:r>
                    </a:p>
                    <a:p>
                      <a:pPr marL="228600" indent="-228600" algn="l" fontAlgn="b">
                        <a:buFont typeface="+mj-lt"/>
                        <a:buAutoNum type="arabicPeriod"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Check Power output from RJB</a:t>
                      </a:r>
                    </a:p>
                    <a:p>
                      <a:pPr marL="228600" indent="-228600" algn="l" fontAlgn="b">
                        <a:buFont typeface="+mj-lt"/>
                        <a:buAutoNum type="arabicPeriod"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Check power on 2169-W17 Cable</a:t>
                      </a:r>
                    </a:p>
                    <a:p>
                      <a:pPr marL="228600" indent="-228600" algn="l" fontAlgn="b">
                        <a:buFont typeface="+mj-lt"/>
                        <a:buAutoNum type="arabicPeriod"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Contact Chess Dynamics/Replace Radar Panel</a:t>
                      </a:r>
                      <a:b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38" marR="9338" marT="93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03551591"/>
                  </a:ext>
                </a:extLst>
              </a:tr>
              <a:tr h="331181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EOD Fails to move in one axis</a:t>
                      </a:r>
                    </a:p>
                  </a:txBody>
                  <a:tcPr marL="9338" marR="9338" marT="933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indent="-228600" algn="l" fontAlgn="b">
                        <a:buFont typeface="+mj-lt"/>
                        <a:buAutoNum type="arabicPeriod"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Check the system is not jammed by foreign object</a:t>
                      </a:r>
                    </a:p>
                    <a:p>
                      <a:pPr marL="228600" indent="-228600" algn="l" fontAlgn="b">
                        <a:buFont typeface="+mj-lt"/>
                        <a:buAutoNum type="arabicPeriod"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Contact Chess Dynamics/Replace EOD</a:t>
                      </a:r>
                    </a:p>
                  </a:txBody>
                  <a:tcPr marL="9338" marR="9338" marT="93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60416234"/>
                  </a:ext>
                </a:extLst>
              </a:tr>
              <a:tr h="1136699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EOD Fails to move</a:t>
                      </a:r>
                    </a:p>
                  </a:txBody>
                  <a:tcPr marL="9338" marR="9338" marT="933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indent="-228600" algn="l" fontAlgn="b">
                        <a:buFont typeface="+mj-lt"/>
                        <a:buAutoNum type="arabicPeriod"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Check the system is not jammed by foreign object.</a:t>
                      </a:r>
                    </a:p>
                    <a:p>
                      <a:pPr marL="228600" indent="-228600" algn="l" fontAlgn="b">
                        <a:buFont typeface="+mj-lt"/>
                        <a:buAutoNum type="arabicPeriod"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Check CB-8 has not tripped</a:t>
                      </a:r>
                    </a:p>
                    <a:p>
                      <a:pPr marL="228600" indent="-228600" algn="l" fontAlgn="b">
                        <a:buFont typeface="+mj-lt"/>
                        <a:buAutoNum type="arabicPeriod"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Check Cables are tightened and undamaged</a:t>
                      </a:r>
                    </a:p>
                    <a:p>
                      <a:pPr marL="228600" indent="-228600" algn="l" fontAlgn="b">
                        <a:buFont typeface="+mj-lt"/>
                        <a:buAutoNum type="arabicPeriod"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Check 48Vdc actuator power on 2169-W15</a:t>
                      </a:r>
                    </a:p>
                    <a:p>
                      <a:pPr marL="228600" indent="-228600" algn="l" fontAlgn="b">
                        <a:buFont typeface="+mj-lt"/>
                        <a:buAutoNum type="arabicPeriod"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Check if system will move to manual mode (press brakes and move)</a:t>
                      </a:r>
                    </a:p>
                    <a:p>
                      <a:pPr marL="228600" marR="0" lvl="0" indent="-2286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Contact Chess Dynamics/Replace EOD</a:t>
                      </a:r>
                    </a:p>
                    <a:p>
                      <a:pPr algn="l" fontAlgn="b"/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38" marR="9338" marT="93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77869909"/>
                  </a:ext>
                </a:extLst>
              </a:tr>
            </a:tbl>
          </a:graphicData>
        </a:graphic>
      </p:graphicFrame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93EB1D85-C971-72FB-A0FF-7719C14C00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94188" y="5632735"/>
            <a:ext cx="7286381" cy="45378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1200" dirty="0">
                <a:latin typeface="+mn-lt"/>
              </a:rPr>
              <a:t>Note: Refer to </a:t>
            </a:r>
            <a:r>
              <a:rPr lang="en-GB" sz="1200" b="1" dirty="0">
                <a:latin typeface="+mn-lt"/>
              </a:rPr>
              <a:t>2169-ICD01 – </a:t>
            </a:r>
            <a:r>
              <a:rPr lang="en-GB" sz="1200" dirty="0">
                <a:latin typeface="+mn-lt"/>
              </a:rPr>
              <a:t>Electrical Interface Control Document for information on cable pins and cable power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18124005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02F96A8-0658-42AC-A1FC-B7ECAA8807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9578" y="998374"/>
            <a:ext cx="10500050" cy="518671"/>
          </a:xfrm>
          <a:solidFill>
            <a:srgbClr val="014F7F"/>
          </a:solidFill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System Fault Diagnosis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5F1484C6-2AC1-4978-88F5-0E5DDD0F44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/>
            <a:r>
              <a:rPr lang="en-US"/>
              <a:t>© Copyright</a:t>
            </a:r>
            <a:endParaRPr lang="en-GB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4D1DE7FD-EE26-46DD-8705-B1D156444B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GB"/>
              <a:t>Classification Confidential</a:t>
            </a:r>
            <a:endParaRPr lang="en-GB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E2E9CC6-2DBF-4352-8873-53E8362DF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35EB0-E4E2-4E11-A86D-A27C13F2E123}" type="slidenum">
              <a:rPr lang="en-GB" smtClean="0"/>
              <a:t>8</a:t>
            </a:fld>
            <a:endParaRPr lang="en-GB" dirty="0"/>
          </a:p>
        </p:txBody>
      </p:sp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3B36CD0A-17E9-4D9C-B53A-940F5B0146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2830" y="998375"/>
            <a:ext cx="504242" cy="518672"/>
          </a:xfrm>
          <a:prstGeom prst="rect">
            <a:avLst/>
          </a:prstGeom>
        </p:spPr>
      </p:pic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6928D028-882C-E0A3-5456-0F7BACE6B17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7085764"/>
              </p:ext>
            </p:extLst>
          </p:nvPr>
        </p:nvGraphicFramePr>
        <p:xfrm>
          <a:off x="2120900" y="1867164"/>
          <a:ext cx="7950200" cy="1352550"/>
        </p:xfrm>
        <a:graphic>
          <a:graphicData uri="http://schemas.openxmlformats.org/drawingml/2006/table">
            <a:tbl>
              <a:tblPr/>
              <a:tblGrid>
                <a:gridCol w="2908300">
                  <a:extLst>
                    <a:ext uri="{9D8B030D-6E8A-4147-A177-3AD203B41FA5}">
                      <a16:colId xmlns:a16="http://schemas.microsoft.com/office/drawing/2014/main" val="3970248661"/>
                    </a:ext>
                  </a:extLst>
                </a:gridCol>
                <a:gridCol w="5041900">
                  <a:extLst>
                    <a:ext uri="{9D8B030D-6E8A-4147-A177-3AD203B41FA5}">
                      <a16:colId xmlns:a16="http://schemas.microsoft.com/office/drawing/2014/main" val="2807070704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Issue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Possible Causes/Rectification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4496232"/>
                  </a:ext>
                </a:extLst>
              </a:tr>
              <a:tr h="962025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 Communication to EOD or EOD Unresponsive</a:t>
                      </a:r>
                    </a:p>
                  </a:txBody>
                  <a:tcPr marL="9338" marR="9338" marT="933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Check System power is on</a:t>
                      </a:r>
                    </a:p>
                    <a:p>
                      <a:pPr marL="228600" marR="0" lvl="0" indent="-2286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Check all cables are tightened and undamaged</a:t>
                      </a:r>
                    </a:p>
                    <a:p>
                      <a:pPr marL="228600" marR="0" lvl="0" indent="-2286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Check 24Vdc Power to EOD on 2169-W15</a:t>
                      </a:r>
                    </a:p>
                    <a:p>
                      <a:pPr marL="228600" marR="0" lvl="0" indent="-2286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Check CB-6 and CB-8 have not tripped</a:t>
                      </a:r>
                    </a:p>
                    <a:p>
                      <a:pPr marL="228600" marR="0" lvl="0" indent="-2286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Contact Chess Dynamics/Replace EOD</a:t>
                      </a:r>
                    </a:p>
                  </a:txBody>
                  <a:tcPr marL="9338" marR="9338" marT="93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17598799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Poor Optical Alignment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 Re-check alignment with procedures in the maintenance manual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89055289"/>
                  </a:ext>
                </a:extLst>
              </a:tr>
            </a:tbl>
          </a:graphicData>
        </a:graphic>
      </p:graphicFrame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F81844FA-921B-B2DF-6A06-70518FDED8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94188" y="5632735"/>
            <a:ext cx="7286381" cy="45378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1200" dirty="0">
                <a:latin typeface="+mn-lt"/>
              </a:rPr>
              <a:t>Note: Refer to </a:t>
            </a:r>
            <a:r>
              <a:rPr lang="en-GB" sz="1200" b="1" dirty="0">
                <a:latin typeface="+mn-lt"/>
              </a:rPr>
              <a:t>2169-ICD01 – </a:t>
            </a:r>
            <a:r>
              <a:rPr lang="en-GB" sz="1200" dirty="0">
                <a:latin typeface="+mn-lt"/>
              </a:rPr>
              <a:t>Electrical Interface Control Document for information on cable pins and cable power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13682519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02F96A8-0658-42AC-A1FC-B7ECAA8807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9578" y="998374"/>
            <a:ext cx="10500050" cy="518671"/>
          </a:xfrm>
          <a:solidFill>
            <a:srgbClr val="014F7F"/>
          </a:solidFill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Routine Maintenance 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5F1484C6-2AC1-4978-88F5-0E5DDD0F44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/>
            <a:r>
              <a:rPr lang="en-US"/>
              <a:t>© Copyright</a:t>
            </a:r>
            <a:endParaRPr lang="en-GB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4D1DE7FD-EE26-46DD-8705-B1D156444B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GB"/>
              <a:t>Classification Confidential</a:t>
            </a:r>
            <a:endParaRPr lang="en-GB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E2E9CC6-2DBF-4352-8873-53E8362DF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35EB0-E4E2-4E11-A86D-A27C13F2E123}" type="slidenum">
              <a:rPr lang="en-GB" smtClean="0"/>
              <a:t>9</a:t>
            </a:fld>
            <a:endParaRPr lang="en-GB" dirty="0"/>
          </a:p>
        </p:txBody>
      </p:sp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3B36CD0A-17E9-4D9C-B53A-940F5B0146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2830" y="998375"/>
            <a:ext cx="504242" cy="51867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65916BF-3551-4113-9329-66FD9E5BC70C}"/>
              </a:ext>
            </a:extLst>
          </p:cNvPr>
          <p:cNvSpPr txBox="1"/>
          <p:nvPr/>
        </p:nvSpPr>
        <p:spPr>
          <a:xfrm>
            <a:off x="4224628" y="3198167"/>
            <a:ext cx="34099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/>
              <a:t>Questions? </a:t>
            </a:r>
          </a:p>
        </p:txBody>
      </p:sp>
    </p:spTree>
    <p:extLst>
      <p:ext uri="{BB962C8B-B14F-4D97-AF65-F5344CB8AC3E}">
        <p14:creationId xmlns:p14="http://schemas.microsoft.com/office/powerpoint/2010/main" val="27815355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13863</TotalTime>
  <Words>938</Words>
  <Application>Microsoft Office PowerPoint</Application>
  <PresentationFormat>Widescreen</PresentationFormat>
  <Paragraphs>145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NDMA CUAS Specialist Course System Fault Diagnosis</vt:lpstr>
      <vt:lpstr>System Fault Diagnosis – Utilities Folder </vt:lpstr>
      <vt:lpstr>System Fault Diagnosis – CMS Diagnostic Logging </vt:lpstr>
      <vt:lpstr>System Fault Diagnosis – Viewing Video Streams in VLC </vt:lpstr>
      <vt:lpstr>System Fault Diagnosis – RJB Circuit Breakers</vt:lpstr>
      <vt:lpstr>System Fault Diagnosis</vt:lpstr>
      <vt:lpstr>System Fault Diagnosis</vt:lpstr>
      <vt:lpstr>System Fault Diagnosis</vt:lpstr>
      <vt:lpstr>Routine Maintenance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Keith Wyatt</dc:creator>
  <cp:lastModifiedBy>Phillip Griffin</cp:lastModifiedBy>
  <cp:revision>140</cp:revision>
  <cp:lastPrinted>2021-05-18T10:50:50Z</cp:lastPrinted>
  <dcterms:created xsi:type="dcterms:W3CDTF">2020-07-29T15:29:40Z</dcterms:created>
  <dcterms:modified xsi:type="dcterms:W3CDTF">2024-10-09T06:35:55Z</dcterms:modified>
</cp:coreProperties>
</file>